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7" r:id="rId10"/>
    <p:sldId id="268" r:id="rId11"/>
    <p:sldId id="263" r:id="rId12"/>
    <p:sldId id="264" r:id="rId13"/>
    <p:sldId id="265" r:id="rId14"/>
    <p:sldId id="269" r:id="rId15"/>
    <p:sldId id="274" r:id="rId16"/>
    <p:sldId id="270" r:id="rId17"/>
    <p:sldId id="271" r:id="rId18"/>
    <p:sldId id="275" r:id="rId19"/>
    <p:sldId id="272" r:id="rId20"/>
    <p:sldId id="273" r:id="rId21"/>
    <p:sldId id="276" r:id="rId22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414FA-88F9-434C-8074-83D667085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26160C-9064-984B-A71B-B63B8AED7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17E568-653C-0D46-90C9-93EC7292E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5D1AF-EB2C-5649-BF69-9848132CC511}" type="datetimeFigureOut">
              <a:rPr kumimoji="1" lang="zh-CN" altLang="en-US" smtClean="0"/>
              <a:t>2021/3/25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303403-A9FF-B64D-8EC0-056F0122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91E7A-15D1-3E47-8141-00657DFA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6CB9-E3EC-D74B-8395-317197A9AB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5304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941FE-89A2-2A44-B6B5-743089E5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53CBAE-EFC4-3041-808E-AECCF46FC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5436FE-9036-7346-A483-CA2D423D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5D1AF-EB2C-5649-BF69-9848132CC511}" type="datetimeFigureOut">
              <a:rPr kumimoji="1" lang="zh-CN" altLang="en-US" smtClean="0"/>
              <a:t>2021/3/25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1F7C4F-E70F-3342-9E19-C0DCC5E7E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6AFE7A-E930-924B-A4EC-DA19D23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6CB9-E3EC-D74B-8395-317197A9AB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8923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90A4DCE-0721-FA40-9B9B-86F2CEE81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DC26A0-867B-7C41-BE2C-244DDA8A4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9FCDC2-55B1-2141-983D-E3D3D73D5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5D1AF-EB2C-5649-BF69-9848132CC511}" type="datetimeFigureOut">
              <a:rPr kumimoji="1" lang="zh-CN" altLang="en-US" smtClean="0"/>
              <a:t>2021/3/25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84F758-B8B8-3849-8A8E-F5D00C356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6C971B-2F53-3D4A-A845-3377E17A3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6CB9-E3EC-D74B-8395-317197A9AB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6379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D7973-CE02-3042-AA1D-DEF9E2EC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58B68-3940-CB42-B107-0B70B277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504044-3614-2744-97D5-A3D30D13A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5D1AF-EB2C-5649-BF69-9848132CC511}" type="datetimeFigureOut">
              <a:rPr kumimoji="1" lang="zh-CN" altLang="en-US" smtClean="0"/>
              <a:t>2021/3/25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BE28BF-CC4B-FE48-864D-3FFCBEB3A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6FA0A5-5107-504E-AD10-BD4A40A6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6CB9-E3EC-D74B-8395-317197A9AB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368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6F1DC4-2140-E140-BD14-C5A03E9A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2FC78E-4FEC-7F4A-9E9C-9F6F39101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02CF4F-2EFC-BC43-B7D3-43797C4E3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5D1AF-EB2C-5649-BF69-9848132CC511}" type="datetimeFigureOut">
              <a:rPr kumimoji="1" lang="zh-CN" altLang="en-US" smtClean="0"/>
              <a:t>2021/3/25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504B64-F25F-F845-A739-8DB46C7F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94E2AC-DE8B-FB40-80A8-0D6850D54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6CB9-E3EC-D74B-8395-317197A9AB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57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14D67-72C0-5E46-85D8-2EC308A3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DCBF13-0A6A-7145-B668-FA6C45B84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075F09-5677-A84D-A306-1040A2F3F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61F366-720C-FD42-8287-0F91AEC7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5D1AF-EB2C-5649-BF69-9848132CC511}" type="datetimeFigureOut">
              <a:rPr kumimoji="1" lang="zh-CN" altLang="en-US" smtClean="0"/>
              <a:t>2021/3/25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BA4C81-9278-A64C-86AD-64D1F64A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96D5C3-1889-344D-AA94-C82931FB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6CB9-E3EC-D74B-8395-317197A9AB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422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D67A2-ED74-A94B-B90D-C64387D3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C86228-84CB-534F-B137-1153877E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611B66-DFB2-DB47-84EE-9800F20CA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20F7CE-45AC-D947-A783-158D34236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981DDB-DA4D-6847-8B35-457382EA92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E7BA22-4E63-4646-8EB3-16A67414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5D1AF-EB2C-5649-BF69-9848132CC511}" type="datetimeFigureOut">
              <a:rPr kumimoji="1" lang="zh-CN" altLang="en-US" smtClean="0"/>
              <a:t>2021/3/25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4C6064-7224-6545-84C1-5FF8D948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35D8EB-CDB1-7243-A979-0D39571D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6CB9-E3EC-D74B-8395-317197A9AB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957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8B537-92C7-444B-8EBA-163A11C3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D682227-D4AA-0449-9247-C3242B10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5D1AF-EB2C-5649-BF69-9848132CC511}" type="datetimeFigureOut">
              <a:rPr kumimoji="1" lang="zh-CN" altLang="en-US" smtClean="0"/>
              <a:t>2021/3/25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5CE924-0ADD-9B4F-BDE9-15D56C79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93D368-39B0-BC41-9507-864D885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6CB9-E3EC-D74B-8395-317197A9AB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259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2F5D90-E5B1-A947-BD62-ADF9E3E4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5D1AF-EB2C-5649-BF69-9848132CC511}" type="datetimeFigureOut">
              <a:rPr kumimoji="1" lang="zh-CN" altLang="en-US" smtClean="0"/>
              <a:t>2021/3/25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4213FF-BD05-7949-9004-D37834EE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2BB2B9-666D-7C45-8A55-FA1A3E2B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6CB9-E3EC-D74B-8395-317197A9AB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759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137B7B-C0CD-6647-A09A-E6836D04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7CAA8D-4F6D-F741-81CF-5C9050F5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530249-E6C0-3A43-A62F-BC76ADB39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B50FC8-E6ED-E64D-BE5C-2C21FBA34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5D1AF-EB2C-5649-BF69-9848132CC511}" type="datetimeFigureOut">
              <a:rPr kumimoji="1" lang="zh-CN" altLang="en-US" smtClean="0"/>
              <a:t>2021/3/25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0C82BA-D78F-4A49-8CC4-0DE5B7839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2A5D0A-A668-B74F-A2F1-4942D204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6CB9-E3EC-D74B-8395-317197A9AB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996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4C976-1B8E-6945-AF0D-70E49F9C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354FDC-F5A6-0E44-9B14-1D123E1EF0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F73A7C-0664-7846-B1FD-7824C4D6A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99649A-30C8-0F42-B29E-94E2062EC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5D1AF-EB2C-5649-BF69-9848132CC511}" type="datetimeFigureOut">
              <a:rPr kumimoji="1" lang="zh-CN" altLang="en-US" smtClean="0"/>
              <a:t>2021/3/25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186392-4801-9A41-AC0D-189D9D0DA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5353B1-A264-084B-BA34-72E17DE3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46CB9-E3EC-D74B-8395-317197A9AB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596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>
            <a:extLst>
              <a:ext uri="{FF2B5EF4-FFF2-40B4-BE49-F238E27FC236}">
                <a16:creationId xmlns:a16="http://schemas.microsoft.com/office/drawing/2014/main" id="{CB1F081E-41FD-E944-99BC-7740761F1C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02516388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think-cell 幻灯片" r:id="rId15" imgW="7772400" imgH="10058400" progId="TCLayout.ActiveDocument.1">
                  <p:embed/>
                </p:oleObj>
              </mc:Choice>
              <mc:Fallback>
                <p:oleObj name="think-cell 幻灯片" r:id="rId1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D22E94-C2AE-CC43-BBB9-45A0DF33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D1597E-B34C-E143-BA83-E92D12BAE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3F5470-2410-BE44-8A34-B963DD747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5D1AF-EB2C-5649-BF69-9848132CC511}" type="datetimeFigureOut">
              <a:rPr kumimoji="1" lang="zh-CN" altLang="en-US" smtClean="0"/>
              <a:t>2021/3/25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7FBE3E-BA4F-D448-8AB2-B44B27F4D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C18662-F35B-D342-97D1-B91CC337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46CB9-E3EC-D74B-8395-317197A9AB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641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3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18FEB267-5D38-584E-8ED6-DFFC256779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584972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107B9765-3402-1242-9DDB-041887934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>
            <a:normAutofit fontScale="90000"/>
          </a:bodyPr>
          <a:lstStyle/>
          <a:p>
            <a:r>
              <a:rPr kumimoji="1" lang="en-US" altLang="zh-CN" dirty="0"/>
              <a:t>Review top-3 Challenge 2020 papers for Challenge 2021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93B345-EA81-EB48-B4C1-D1DC458A0C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李晓宇</a:t>
            </a:r>
            <a:endParaRPr kumimoji="1" lang="en-US" altLang="zh-CN" dirty="0"/>
          </a:p>
          <a:p>
            <a:r>
              <a:rPr kumimoji="1" lang="en-US" altLang="zh-CN" dirty="0"/>
              <a:t>3.25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217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98AE116A-CEAB-C04D-A90A-1A0A156897F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4" name="对象 3" hidden="1">
                        <a:extLst>
                          <a:ext uri="{FF2B5EF4-FFF2-40B4-BE49-F238E27FC236}">
                            <a16:creationId xmlns:a16="http://schemas.microsoft.com/office/drawing/2014/main" id="{98AE116A-CEAB-C04D-A90A-1A0A156897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Top-3</a:t>
            </a:r>
            <a:r>
              <a:rPr kumimoji="1" lang="zh-CN" altLang="en-US" dirty="0"/>
              <a:t> </a:t>
            </a:r>
            <a:r>
              <a:rPr kumimoji="1" lang="en-US" altLang="zh-CN" dirty="0"/>
              <a:t>teams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054EE-D30A-9341-8BCF-2CE51299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9FB0A7-D4A5-AB4D-8BD0-3178D3A78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85900"/>
            <a:ext cx="11277600" cy="1943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8E73C0-E639-4D42-B18A-75C5F67F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2313329"/>
            <a:ext cx="11887200" cy="3759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6F7936-0348-F545-8C9D-9FBD65E035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429000"/>
            <a:ext cx="121031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08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4A567FAD-B8FD-CF49-ABEB-E8E6485015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486214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Preprocess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054EE-D30A-9341-8BCF-2CE512994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4542"/>
          </a:xfrm>
        </p:spPr>
        <p:txBody>
          <a:bodyPr/>
          <a:lstStyle/>
          <a:p>
            <a:r>
              <a:rPr kumimoji="1" lang="en-US" altLang="zh-CN" dirty="0"/>
              <a:t>1st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500Hz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FIR</a:t>
            </a:r>
            <a:r>
              <a:rPr kumimoji="1" lang="zh-CN" altLang="en-US" dirty="0"/>
              <a:t> </a:t>
            </a:r>
            <a:r>
              <a:rPr kumimoji="1" lang="en-US" altLang="zh-CN" dirty="0"/>
              <a:t>bandpass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3-45Hz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T=15s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normalized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    -1</a:t>
            </a:r>
            <a:r>
              <a:rPr kumimoji="1" lang="zh-CN" altLang="en-US" dirty="0"/>
              <a:t> ～ 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/>
              <a:t>2nd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257Hz</a:t>
            </a:r>
            <a:r>
              <a:rPr kumimoji="1" lang="zh-CN" altLang="en-US" dirty="0"/>
              <a:t>，</a:t>
            </a:r>
            <a:r>
              <a:rPr kumimoji="1" lang="en-US" altLang="zh-CN" dirty="0"/>
              <a:t>4096points</a:t>
            </a:r>
            <a:r>
              <a:rPr kumimoji="1" lang="zh-CN" altLang="en-US" dirty="0"/>
              <a:t>（～</a:t>
            </a:r>
            <a:r>
              <a:rPr kumimoji="1" lang="en-US" altLang="zh-CN" dirty="0"/>
              <a:t>16s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3rd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500Hz, 30s (baseline)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10s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biorthogonal wavelet transformation for wavelet denoising. INCART dataset is excluded.</a:t>
            </a:r>
          </a:p>
          <a:p>
            <a:pPr marL="0" indent="0">
              <a:buNone/>
            </a:pPr>
            <a:r>
              <a:rPr kumimoji="1" lang="en-US" altLang="zh-CN" dirty="0"/>
              <a:t>8 leads. Data split: 8:2. A external dataset is used for validation. Data without a label in the 27 classes are excluded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2645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D71E5205-D940-C647-9536-D20D066D317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690848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Augmentation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054EE-D30A-9341-8BCF-2CE51299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060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>
            <a:extLst>
              <a:ext uri="{FF2B5EF4-FFF2-40B4-BE49-F238E27FC236}">
                <a16:creationId xmlns:a16="http://schemas.microsoft.com/office/drawing/2014/main" id="{261B285A-0B93-7349-BD19-B989B16B19F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340985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Knowledge incorporation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054EE-D30A-9341-8BCF-2CE51299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1st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Extract over 300 features from lead II, and select 20 features with random forest. The “wide feature” consists of the 20 features + age + gender. </a:t>
            </a:r>
          </a:p>
          <a:p>
            <a:r>
              <a:rPr kumimoji="1" lang="en-US" altLang="zh-CN" dirty="0"/>
              <a:t>2</a:t>
            </a:r>
            <a:r>
              <a:rPr kumimoji="1" lang="en-US" altLang="zh-CN" baseline="30000" dirty="0"/>
              <a:t>nd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Age and gender as feature</a:t>
            </a:r>
          </a:p>
          <a:p>
            <a:r>
              <a:rPr kumimoji="1" lang="en-US" altLang="zh-CN" dirty="0"/>
              <a:t>3rd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No age and gender. Rule-based bradycardia classifier.</a:t>
            </a:r>
          </a:p>
          <a:p>
            <a:pPr marL="0" indent="0">
              <a:buNone/>
            </a:pPr>
            <a:r>
              <a:rPr kumimoji="1" lang="en-US" altLang="zh-CN" dirty="0"/>
              <a:t>	Propose abnormal heartbeats segmentation via 1-D U-net. (“Some of the cardiac abnormalities are associated with individual heartbeats”)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94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A5FB3112-E1F1-F940-BC4E-B37372644AF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704933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Network 1st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054EE-D30A-9341-8BCF-2CE51299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N=8, M=6</a:t>
            </a:r>
          </a:p>
          <a:p>
            <a:r>
              <a:rPr kumimoji="1" lang="en-US" altLang="zh-CN" dirty="0"/>
              <a:t>FC1: (2046, 64)</a:t>
            </a:r>
          </a:p>
          <a:p>
            <a:r>
              <a:rPr kumimoji="1" lang="en-US" altLang="zh-CN" dirty="0"/>
              <a:t>FC2: (64+22, 27)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815387-0776-3C40-A353-F13501880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023" y="1447800"/>
            <a:ext cx="7861300" cy="5410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A83A9E-ED82-0748-848D-ABB2FE9F6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716966"/>
            <a:ext cx="4305782" cy="21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61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A5FB3112-E1F1-F940-BC4E-B37372644AF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4" name="对象 3" hidden="1">
                        <a:extLst>
                          <a:ext uri="{FF2B5EF4-FFF2-40B4-BE49-F238E27FC236}">
                            <a16:creationId xmlns:a16="http://schemas.microsoft.com/office/drawing/2014/main" id="{A5FB3112-E1F1-F940-BC4E-B37372644A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Network 1st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5F56C0-B2CF-9649-882D-9C89F096A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6000" cy="4351338"/>
          </a:xfrm>
        </p:spPr>
        <p:txBody>
          <a:bodyPr/>
          <a:lstStyle/>
          <a:p>
            <a:r>
              <a:rPr lang="en-US" altLang="zh-CN" dirty="0"/>
              <a:t>Transformer module did not necessarily lead to better performance than an RNN module, but it did allow for faster model training and iteration.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2B85C9-9817-CC4E-90E6-8090B5446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200" y="358775"/>
            <a:ext cx="59563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62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318A46E1-93ED-EB42-9C0A-5310AA9485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2351141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Network 2nd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054EE-D30A-9341-8BCF-2CE512994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19400" cy="4351338"/>
          </a:xfrm>
        </p:spPr>
        <p:txBody>
          <a:bodyPr/>
          <a:lstStyle/>
          <a:p>
            <a:r>
              <a:rPr kumimoji="1" lang="en-US" altLang="zh-CN" dirty="0"/>
              <a:t>Age &amp; gender</a:t>
            </a:r>
          </a:p>
          <a:p>
            <a:r>
              <a:rPr kumimoji="1" lang="en-US" altLang="zh-CN" dirty="0"/>
              <a:t>First kernel 15, other kernels 7</a:t>
            </a:r>
          </a:p>
          <a:p>
            <a:r>
              <a:rPr kumimoji="1" lang="en-US" altLang="zh-CN" dirty="0"/>
              <a:t>Dropout 0.2</a:t>
            </a:r>
          </a:p>
          <a:p>
            <a:r>
              <a:rPr kumimoji="1" lang="en-US" altLang="zh-CN" dirty="0"/>
              <a:t>SE block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B62D6A-8EFB-A14A-8381-4554C5DA8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500" y="365125"/>
            <a:ext cx="3492500" cy="6045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7D67AB-6F51-684A-879F-4BD6FF99F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200" y="1503363"/>
            <a:ext cx="5435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>
            <a:extLst>
              <a:ext uri="{FF2B5EF4-FFF2-40B4-BE49-F238E27FC236}">
                <a16:creationId xmlns:a16="http://schemas.microsoft.com/office/drawing/2014/main" id="{1860867A-4C46-A640-88D2-B0BD2E622CC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181721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Network 3nd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054EE-D30A-9341-8BCF-2CE51299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8CE1C8-9A6B-5440-BFE7-230912FD9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730" y="473075"/>
            <a:ext cx="61849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57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>
            <a:extLst>
              <a:ext uri="{FF2B5EF4-FFF2-40B4-BE49-F238E27FC236}">
                <a16:creationId xmlns:a16="http://schemas.microsoft.com/office/drawing/2014/main" id="{1860867A-4C46-A640-88D2-B0BD2E622CC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5" name="对象 4" hidden="1">
                        <a:extLst>
                          <a:ext uri="{FF2B5EF4-FFF2-40B4-BE49-F238E27FC236}">
                            <a16:creationId xmlns:a16="http://schemas.microsoft.com/office/drawing/2014/main" id="{1860867A-4C46-A640-88D2-B0BD2E622C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Network 3nd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054EE-D30A-9341-8BCF-2CE51299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8CE1C8-9A6B-5440-BFE7-230912FD9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730" y="473075"/>
            <a:ext cx="6184900" cy="6019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A6CB90-6493-A640-8519-01A144D29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7415"/>
            <a:ext cx="12192000" cy="620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22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>
            <a:extLst>
              <a:ext uri="{FF2B5EF4-FFF2-40B4-BE49-F238E27FC236}">
                <a16:creationId xmlns:a16="http://schemas.microsoft.com/office/drawing/2014/main" id="{A1363B45-97B9-7043-A706-BC7C5A47CB3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104852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Class imbalance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054EE-D30A-9341-8BCF-2CE51299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1st: Optimal thresholds were computed on the model’s validation set to maximize the challenge metric.</a:t>
            </a:r>
          </a:p>
          <a:p>
            <a:r>
              <a:rPr kumimoji="1" lang="en-US" altLang="zh-CN" dirty="0"/>
              <a:t>2nd: Threshold optimization. “a simple constrained grid-search method”. Accurate representation is possible even in the presence of class imbalance.</a:t>
            </a:r>
          </a:p>
          <a:p>
            <a:r>
              <a:rPr kumimoji="1" lang="en-US" altLang="zh-CN" dirty="0"/>
              <a:t>3rd: Relabel CPSC data (To train a classifier and label when p&gt;0.8). “</a:t>
            </a:r>
            <a:r>
              <a:rPr lang="en" altLang="zh-CN" dirty="0"/>
              <a:t>The optimal binarization threshold was found to be 0.36 on the offline test set</a:t>
            </a:r>
            <a:r>
              <a:rPr kumimoji="1" lang="en-US" altLang="zh-CN" dirty="0"/>
              <a:t>”. Sign loss:</a:t>
            </a:r>
          </a:p>
          <a:p>
            <a:pPr marL="0" indent="0">
              <a:buNone/>
            </a:pPr>
            <a:r>
              <a:rPr kumimoji="1" lang="en-US" altLang="zh-CN" dirty="0"/>
              <a:t>	 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478457-C6C9-4A4A-8FAA-8696206CA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453" y="5193657"/>
            <a:ext cx="5638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9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E1960-7588-CE41-A5C4-202CC7F8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4F5CC-A8F9-3847-8FAD-78272CC8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6CE4B-63FB-2F4D-ADDA-65964BCA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8788"/>
            <a:ext cx="9271000" cy="2463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7E2225-81EB-3A4A-8284-1AD98651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4930"/>
            <a:ext cx="81661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48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1C8FA7B3-6BDC-1E45-B02E-916DFF2D6A9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9867533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Ensemble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054EE-D30A-9341-8BCF-2CE51299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1st: 10 fold cross validation and top-3 models selected. A class is predicted to be positive if any classifier predicts that class to be positive.</a:t>
            </a:r>
          </a:p>
          <a:p>
            <a:r>
              <a:rPr kumimoji="1" lang="en-US" altLang="zh-CN" dirty="0"/>
              <a:t>2nd: 5 models trained via 5-fold cross validation. ECGs were classified according to the majority vote.</a:t>
            </a:r>
          </a:p>
          <a:p>
            <a:r>
              <a:rPr kumimoji="1" lang="en-US" altLang="zh-CN" dirty="0"/>
              <a:t>3rd: Model</a:t>
            </a:r>
            <a:r>
              <a:rPr kumimoji="1" lang="en-US" altLang="zh-CN" baseline="-25000" dirty="0"/>
              <a:t>5000</a:t>
            </a:r>
            <a:r>
              <a:rPr kumimoji="1" lang="en-US" altLang="zh-CN" dirty="0"/>
              <a:t> + Model</a:t>
            </a:r>
            <a:r>
              <a:rPr kumimoji="1" lang="en-US" altLang="zh-CN" baseline="-25000" dirty="0"/>
              <a:t>15000</a:t>
            </a:r>
            <a:r>
              <a:rPr kumimoji="1" lang="en-US" altLang="zh-CN" dirty="0"/>
              <a:t> + Rule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447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544107E0-3739-7646-AF65-EB628292AD0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892665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6F3EE73D-21BB-6742-BAF3-3666A2C0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Others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A0E0BE-BF03-7B41-87E1-FE6ACE020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1st: Noam optimization procedure was observed to be crucial for achieving a reasonable challenge score when using the Transformer module. Future work: to utilize the other 88 classes.</a:t>
            </a:r>
          </a:p>
          <a:p>
            <a:r>
              <a:rPr kumimoji="1" lang="en-US" altLang="zh-CN" dirty="0"/>
              <a:t>2nd: The improved </a:t>
            </a:r>
            <a:r>
              <a:rPr kumimoji="1" lang="en-US" altLang="zh-CN" dirty="0" err="1"/>
              <a:t>ResNet</a:t>
            </a:r>
            <a:r>
              <a:rPr kumimoji="1" lang="en-US" altLang="zh-CN" dirty="0"/>
              <a:t> failed to migrate from multiple data sets to a completely different data set effectively. Not explainable. Future work: to improve performance by first conducting cluster analysis of false classifications to determine common modes of failure.</a:t>
            </a:r>
          </a:p>
          <a:p>
            <a:r>
              <a:rPr kumimoji="1" lang="en-US" altLang="zh-CN" dirty="0"/>
              <a:t>3rd: A very high recall and low precision were observed when applying the rule, and this could be attributed to the sub-optimal label quality.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545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054EE-D30A-9341-8BCF-2CE51299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7191BD-651F-844F-813E-09517A77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24" y="1690688"/>
            <a:ext cx="9004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9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 hidden="1">
            <a:extLst>
              <a:ext uri="{FF2B5EF4-FFF2-40B4-BE49-F238E27FC236}">
                <a16:creationId xmlns:a16="http://schemas.microsoft.com/office/drawing/2014/main" id="{B9C03AA8-4F81-D249-B5A2-55111A8E1E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1124031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5F67C16B-2A0B-9F47-BFFB-96963B0F2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804" y="0"/>
            <a:ext cx="5230196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1EEE9C0-E56F-6245-BC46-FDF6BA13A9B7}"/>
              </a:ext>
            </a:extLst>
          </p:cNvPr>
          <p:cNvSpPr/>
          <p:nvPr/>
        </p:nvSpPr>
        <p:spPr>
          <a:xfrm>
            <a:off x="6096000" y="1779640"/>
            <a:ext cx="49070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We are creating a large database of heterogeneous data with varying labels, some of which are wrong or incomplete. </a:t>
            </a:r>
            <a:r>
              <a:rPr lang="en" altLang="zh-CN" b="0" i="0" dirty="0">
                <a:solidFill>
                  <a:srgbClr val="727272"/>
                </a:solidFill>
                <a:effectLst/>
                <a:highlight>
                  <a:srgbClr val="FFFF00"/>
                </a:highlight>
                <a:latin typeface="Noto Sans" panose="020B0502040504020204" pitchFamily="34" charset="0"/>
              </a:rPr>
              <a:t>Leads can be inverted, noisy, mislabeled</a:t>
            </a:r>
            <a:r>
              <a:rPr lang="en" altLang="zh-CN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. We have deliberately made no attempt to clean this up</a:t>
            </a:r>
            <a:r>
              <a:rPr lang="en" altLang="zh-CN" b="0" i="0" dirty="0">
                <a:solidFill>
                  <a:srgbClr val="727272"/>
                </a:solidFill>
                <a:effectLst/>
                <a:highlight>
                  <a:srgbClr val="FFFF00"/>
                </a:highlight>
                <a:latin typeface="Noto Sans" panose="020B0502040504020204" pitchFamily="34" charset="0"/>
              </a:rPr>
              <a:t>. The test data contains better labels</a:t>
            </a:r>
            <a:r>
              <a:rPr lang="en" altLang="zh-CN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, but it is not perfect either, and although it roughly correspond to the training data, it includes some deliberate differences.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489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>
            <a:extLst>
              <a:ext uri="{FF2B5EF4-FFF2-40B4-BE49-F238E27FC236}">
                <a16:creationId xmlns:a16="http://schemas.microsoft.com/office/drawing/2014/main" id="{12F60877-1954-AE4C-9D2E-F07EEF0060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218770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Reward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Matrix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054EE-D30A-9341-8BCF-2CE51299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8B4FB7-FA91-3549-B1F1-777730EB8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620" y="0"/>
            <a:ext cx="7802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67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>
            <a:extLst>
              <a:ext uri="{FF2B5EF4-FFF2-40B4-BE49-F238E27FC236}">
                <a16:creationId xmlns:a16="http://schemas.microsoft.com/office/drawing/2014/main" id="{1BCC4F4B-2FCA-7F41-9C3D-94694CB7585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837368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054EE-D30A-9341-8BCF-2CE51299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37B29C-6366-B44F-89F7-ABC98BB23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792" y="0"/>
            <a:ext cx="6681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6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>
            <a:extLst>
              <a:ext uri="{FF2B5EF4-FFF2-40B4-BE49-F238E27FC236}">
                <a16:creationId xmlns:a16="http://schemas.microsoft.com/office/drawing/2014/main" id="{1BCC4F4B-2FCA-7F41-9C3D-94694CB7585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5" name="对象 4" hidden="1">
                        <a:extLst>
                          <a:ext uri="{FF2B5EF4-FFF2-40B4-BE49-F238E27FC236}">
                            <a16:creationId xmlns:a16="http://schemas.microsoft.com/office/drawing/2014/main" id="{1BCC4F4B-2FCA-7F41-9C3D-94694CB758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054EE-D30A-9341-8BCF-2CE51299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922A0E-3F4A-C643-BC85-47B7B1CCA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196" y="0"/>
            <a:ext cx="7846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35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98AE116A-CEAB-C04D-A90A-1A0A156897F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735119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Top-3</a:t>
            </a:r>
            <a:r>
              <a:rPr kumimoji="1" lang="zh-CN" altLang="en-US" dirty="0"/>
              <a:t> </a:t>
            </a:r>
            <a:r>
              <a:rPr kumimoji="1" lang="en-US" altLang="zh-CN" dirty="0"/>
              <a:t>teams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054EE-D30A-9341-8BCF-2CE51299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9FB0A7-D4A5-AB4D-8BD0-3178D3A78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85900"/>
            <a:ext cx="112776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7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>
            <a:extLst>
              <a:ext uri="{FF2B5EF4-FFF2-40B4-BE49-F238E27FC236}">
                <a16:creationId xmlns:a16="http://schemas.microsoft.com/office/drawing/2014/main" id="{98AE116A-CEAB-C04D-A90A-1A0A156897F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think-cell 幻灯片" r:id="rId4" imgW="7772400" imgH="10058400" progId="TCLayout.ActiveDocument.1">
                  <p:embed/>
                </p:oleObj>
              </mc:Choice>
              <mc:Fallback>
                <p:oleObj name="think-cell 幻灯片" r:id="rId4" imgW="7772400" imgH="10058400" progId="TCLayout.ActiveDocument.1">
                  <p:embed/>
                  <p:pic>
                    <p:nvPicPr>
                      <p:cNvPr id="4" name="对象 3" hidden="1">
                        <a:extLst>
                          <a:ext uri="{FF2B5EF4-FFF2-40B4-BE49-F238E27FC236}">
                            <a16:creationId xmlns:a16="http://schemas.microsoft.com/office/drawing/2014/main" id="{98AE116A-CEAB-C04D-A90A-1A0A156897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285A3B93-C6BD-FD44-9035-85893A1F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kumimoji="1" lang="en-US" altLang="zh-CN" dirty="0"/>
              <a:t>Top-3</a:t>
            </a:r>
            <a:r>
              <a:rPr kumimoji="1" lang="zh-CN" altLang="en-US" dirty="0"/>
              <a:t> </a:t>
            </a:r>
            <a:r>
              <a:rPr kumimoji="1" lang="en-US" altLang="zh-CN" dirty="0"/>
              <a:t>teams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B054EE-D30A-9341-8BCF-2CE51299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9FB0A7-D4A5-AB4D-8BD0-3178D3A78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85900"/>
            <a:ext cx="11277600" cy="1943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8E73C0-E639-4D42-B18A-75C5F67F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2313329"/>
            <a:ext cx="11887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047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562</Words>
  <Application>Microsoft Macintosh PowerPoint</Application>
  <PresentationFormat>宽屏</PresentationFormat>
  <Paragraphs>54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等线 Light</vt:lpstr>
      <vt:lpstr>Arial</vt:lpstr>
      <vt:lpstr>Noto Sans</vt:lpstr>
      <vt:lpstr>Office 主题​​</vt:lpstr>
      <vt:lpstr>think-cell 幻灯片</vt:lpstr>
      <vt:lpstr>Review top-3 Challenge 2020 papers for Challenge 2021</vt:lpstr>
      <vt:lpstr>PowerPoint 演示文稿</vt:lpstr>
      <vt:lpstr>PowerPoint 演示文稿</vt:lpstr>
      <vt:lpstr>PowerPoint 演示文稿</vt:lpstr>
      <vt:lpstr>Reward Matrix</vt:lpstr>
      <vt:lpstr>Results</vt:lpstr>
      <vt:lpstr>Results</vt:lpstr>
      <vt:lpstr>Top-3 teams</vt:lpstr>
      <vt:lpstr>Top-3 teams</vt:lpstr>
      <vt:lpstr>Top-3 teams</vt:lpstr>
      <vt:lpstr>Preprocess</vt:lpstr>
      <vt:lpstr>Augmentation</vt:lpstr>
      <vt:lpstr>Knowledge incorporation</vt:lpstr>
      <vt:lpstr>Network 1st</vt:lpstr>
      <vt:lpstr>Network 1st</vt:lpstr>
      <vt:lpstr>Network 2nd</vt:lpstr>
      <vt:lpstr>Network 3nd</vt:lpstr>
      <vt:lpstr>Network 3nd</vt:lpstr>
      <vt:lpstr>Class imbalance</vt:lpstr>
      <vt:lpstr>Ensemble</vt:lpstr>
      <vt:lpstr>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top-3 Challenge 2020 papers for Challenge 2021</dc:title>
  <dc:creator>李 晓宇</dc:creator>
  <cp:lastModifiedBy>李 晓宇</cp:lastModifiedBy>
  <cp:revision>15</cp:revision>
  <dcterms:created xsi:type="dcterms:W3CDTF">2021-03-25T08:29:05Z</dcterms:created>
  <dcterms:modified xsi:type="dcterms:W3CDTF">2021-03-25T14:26:30Z</dcterms:modified>
</cp:coreProperties>
</file>